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85" r:id="rId3"/>
    <p:sldId id="257" r:id="rId4"/>
    <p:sldId id="258" r:id="rId5"/>
    <p:sldId id="259" r:id="rId6"/>
    <p:sldId id="260" r:id="rId7"/>
    <p:sldId id="286" r:id="rId8"/>
    <p:sldId id="287" r:id="rId9"/>
    <p:sldId id="261" r:id="rId10"/>
    <p:sldId id="262" r:id="rId11"/>
    <p:sldId id="263" r:id="rId12"/>
    <p:sldId id="290" r:id="rId13"/>
    <p:sldId id="264" r:id="rId14"/>
    <p:sldId id="288" r:id="rId15"/>
    <p:sldId id="331" r:id="rId16"/>
    <p:sldId id="291" r:id="rId17"/>
    <p:sldId id="293" r:id="rId18"/>
    <p:sldId id="295" r:id="rId19"/>
    <p:sldId id="297" r:id="rId20"/>
    <p:sldId id="309" r:id="rId21"/>
    <p:sldId id="308" r:id="rId22"/>
    <p:sldId id="332" r:id="rId23"/>
    <p:sldId id="333" r:id="rId24"/>
    <p:sldId id="334" r:id="rId25"/>
    <p:sldId id="313" r:id="rId26"/>
    <p:sldId id="314" r:id="rId27"/>
    <p:sldId id="315" r:id="rId28"/>
    <p:sldId id="326" r:id="rId29"/>
    <p:sldId id="336" r:id="rId30"/>
    <p:sldId id="335" r:id="rId31"/>
    <p:sldId id="32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41316-0662-44CF-8E06-D586DF9321E1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FE9D-F425-4A33-8503-9BF5AE385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0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2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9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F3C32-A665-4D03-B839-E6E88FC2FE2C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A9F0-A790-4DE2-AA9F-296EDF1C5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kanishi.mech.waseda.ac.jp/top/research/eyes/we-4rII/index.htm" TargetMode="Externa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www.istockphoto.com/file_thumbview_approve/6427096/2/istockphoto_6427096-digital-brain" TargetMode="Externa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.uwaterloo.ca/discipline/eleccompeng/Images/Artificial_Intelligence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319" y="1702359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The Role of Affective </a:t>
            </a:r>
            <a:r>
              <a:rPr lang="en-US" sz="4800" b="1" dirty="0">
                <a:solidFill>
                  <a:srgbClr val="FF0000"/>
                </a:solidFill>
                <a:cs typeface="B Nazanin" panose="00000400000000000000" pitchFamily="2" charset="-78"/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omputing in Computer Games</a:t>
            </a:r>
            <a:endParaRPr lang="en-US" sz="4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9767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cs typeface="B Nazanin" panose="00000400000000000000" pitchFamily="2" charset="-78"/>
              </a:rPr>
              <a:t>Dr. </a:t>
            </a:r>
            <a:r>
              <a:rPr lang="en-US" sz="2800" dirty="0" err="1" smtClean="0">
                <a:cs typeface="B Nazanin" panose="00000400000000000000" pitchFamily="2" charset="-78"/>
              </a:rPr>
              <a:t>Saeid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err="1" smtClean="0">
                <a:cs typeface="B Nazanin" panose="00000400000000000000" pitchFamily="2" charset="-78"/>
              </a:rPr>
              <a:t>Pourroostaei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err="1" smtClean="0">
                <a:cs typeface="B Nazanin" panose="00000400000000000000" pitchFamily="2" charset="-78"/>
              </a:rPr>
              <a:t>Ardakani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en-US" sz="2800" dirty="0" smtClean="0">
                <a:cs typeface="B Nazanin" panose="00000400000000000000" pitchFamily="2" charset="-78"/>
              </a:rPr>
              <a:t>Faculty of Psychology and Educational Science</a:t>
            </a:r>
          </a:p>
          <a:p>
            <a:r>
              <a:rPr lang="en-US" sz="2800" dirty="0" err="1" smtClean="0">
                <a:cs typeface="B Nazanin" panose="00000400000000000000" pitchFamily="2" charset="-78"/>
              </a:rPr>
              <a:t>Allameh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en-US" sz="2800" dirty="0" err="1" smtClean="0">
                <a:cs typeface="B Nazanin" panose="00000400000000000000" pitchFamily="2" charset="-78"/>
              </a:rPr>
              <a:t>Tabataba’i</a:t>
            </a:r>
            <a:r>
              <a:rPr lang="en-US" sz="2800" dirty="0" smtClean="0">
                <a:cs typeface="B Nazanin" panose="00000400000000000000" pitchFamily="2" charset="-78"/>
              </a:rPr>
              <a:t> University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en-US" sz="2800" dirty="0" smtClean="0">
                <a:cs typeface="B Nazanin" panose="00000400000000000000" pitchFamily="2" charset="-78"/>
              </a:rPr>
              <a:t>Autumn 2016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98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Functions- </a:t>
            </a:r>
            <a:r>
              <a:rPr lang="en-US" alt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Recognizing Emotion.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3" y="2225600"/>
            <a:ext cx="10640871" cy="39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7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75" y="0"/>
            <a:ext cx="10515600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Functions- Expressing Emotion</a:t>
            </a:r>
            <a:r>
              <a:rPr lang="en-US" altLang="en-US" sz="4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2" b="17002"/>
          <a:stretch>
            <a:fillRect/>
          </a:stretch>
        </p:blipFill>
        <p:spPr bwMode="auto">
          <a:xfrm>
            <a:off x="509710" y="1426891"/>
            <a:ext cx="10972800" cy="48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47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964" y="1524001"/>
            <a:ext cx="903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 algn="just"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Expressing Emotional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apercl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895600"/>
            <a:ext cx="2333654" cy="2362200"/>
          </a:xfrm>
          <a:prstGeom prst="rect">
            <a:avLst/>
          </a:prstGeom>
        </p:spPr>
      </p:pic>
      <p:pic>
        <p:nvPicPr>
          <p:cNvPr id="7" name="Picture 6" descr="Kismet Rob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2743200"/>
            <a:ext cx="2590800" cy="2590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029200" y="40386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56050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Figure : MS Office Assistant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56050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Figure : Kismet Robot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4455" y="309649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Evolution over the years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2263" y="274638"/>
            <a:ext cx="9668537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 dirty="0">
                <a:latin typeface="+mj-lt"/>
                <a:ea typeface="+mj-ea"/>
                <a:cs typeface="+mj-cs"/>
              </a:rPr>
              <a:t>Expressing </a:t>
            </a:r>
            <a:r>
              <a:rPr lang="en-US" altLang="en-US" sz="4000" b="1" dirty="0" smtClean="0">
                <a:latin typeface="+mj-lt"/>
                <a:ea typeface="+mj-ea"/>
                <a:cs typeface="+mj-cs"/>
              </a:rPr>
              <a:t>Emotion (</a:t>
            </a:r>
            <a:r>
              <a:rPr lang="en-US" altLang="en-US" sz="4000" b="1" dirty="0">
                <a:latin typeface="+mj-lt"/>
                <a:ea typeface="+mj-ea"/>
                <a:cs typeface="+mj-cs"/>
              </a:rPr>
              <a:t>application example)</a:t>
            </a:r>
            <a:r>
              <a:rPr lang="en-US" altLang="en-US" sz="4000" b="1" kern="0" dirty="0">
                <a:solidFill>
                  <a:sysClr val="windowText" lastClr="000000"/>
                </a:solidFill>
              </a:rPr>
              <a:t/>
            </a:r>
            <a:br>
              <a:rPr lang="en-US" altLang="en-US" sz="4000" b="1" kern="0" dirty="0">
                <a:solidFill>
                  <a:sysClr val="windowText" lastClr="000000"/>
                </a:solidFill>
              </a:rPr>
            </a:br>
            <a:endParaRPr lang="en-US" sz="4000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6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Functions- </a:t>
            </a:r>
            <a:r>
              <a:rPr lang="en-US" alt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Having </a:t>
            </a:r>
            <a:r>
              <a:rPr lang="en-US" alt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Emotion</a:t>
            </a:r>
            <a:br>
              <a:rPr lang="en-US" alt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58591" y="2004386"/>
            <a:ext cx="6234113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lvl="1">
              <a:spcBef>
                <a:spcPts val="550"/>
              </a:spcBef>
              <a:buClr>
                <a:srgbClr val="3891A7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Affective Computing</a:t>
            </a:r>
          </a:p>
          <a:p>
            <a:pPr lvl="2">
              <a:spcBef>
                <a:spcPts val="550"/>
              </a:spcBef>
              <a:buClr>
                <a:srgbClr val="3891A7"/>
              </a:buClr>
            </a:pPr>
            <a:endParaRPr lang="en-US" altLang="en-US" sz="2800" dirty="0">
              <a:solidFill>
                <a:srgbClr val="000000"/>
              </a:solidFill>
            </a:endParaRPr>
          </a:p>
          <a:p>
            <a:pPr lvl="2">
              <a:spcBef>
                <a:spcPts val="550"/>
              </a:spcBef>
              <a:buClr>
                <a:srgbClr val="3891A7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</a:p>
          <a:p>
            <a:pPr lvl="2">
              <a:spcBef>
                <a:spcPts val="550"/>
              </a:spcBef>
              <a:buClr>
                <a:srgbClr val="3891A7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  	       	      </a:t>
            </a:r>
            <a:r>
              <a:rPr lang="en-US" altLang="en-US" sz="4000" dirty="0">
                <a:solidFill>
                  <a:srgbClr val="000000"/>
                </a:solidFill>
              </a:rPr>
              <a:t>Vs</a:t>
            </a:r>
          </a:p>
          <a:p>
            <a:pPr lvl="1">
              <a:spcBef>
                <a:spcPts val="550"/>
              </a:spcBef>
              <a:buClr>
                <a:srgbClr val="3891A7"/>
              </a:buClr>
            </a:pPr>
            <a:endParaRPr lang="en-US" altLang="en-US" sz="2800" dirty="0">
              <a:solidFill>
                <a:srgbClr val="000000"/>
              </a:solidFill>
            </a:endParaRPr>
          </a:p>
          <a:p>
            <a:pPr lvl="1">
              <a:spcBef>
                <a:spcPts val="550"/>
              </a:spcBef>
              <a:buClr>
                <a:srgbClr val="3891A7"/>
              </a:buClr>
            </a:pPr>
            <a:endParaRPr lang="en-US" altLang="en-US" sz="2800" dirty="0">
              <a:solidFill>
                <a:srgbClr val="000000"/>
              </a:solidFill>
            </a:endParaRPr>
          </a:p>
          <a:p>
            <a:pPr lvl="1" algn="r">
              <a:spcBef>
                <a:spcPts val="550"/>
              </a:spcBef>
              <a:buClr>
                <a:srgbClr val="3891A7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Artificial Intelligence</a:t>
            </a:r>
          </a:p>
        </p:txBody>
      </p:sp>
      <p:pic>
        <p:nvPicPr>
          <p:cNvPr id="5" name="Picture 4" descr="http://lifeboat.com/images/artificial.intellig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3"/>
          <a:stretch>
            <a:fillRect/>
          </a:stretch>
        </p:blipFill>
        <p:spPr bwMode="auto">
          <a:xfrm>
            <a:off x="2051081" y="3881605"/>
            <a:ext cx="187166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y heart Bit for you Royalty Free Stock Vector Art Illustr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99" y="1703555"/>
            <a:ext cx="25527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77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29" y="26524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/>
              <a:t>How </a:t>
            </a:r>
            <a:r>
              <a:rPr lang="fr-FR" sz="4000" b="1" dirty="0"/>
              <a:t>to</a:t>
            </a:r>
            <a:r>
              <a:rPr lang="fr-FR" sz="4000" b="1" dirty="0" smtClean="0"/>
              <a:t> model Affective </a:t>
            </a:r>
            <a:r>
              <a:rPr lang="fr-FR" sz="4000" b="1" dirty="0" err="1" smtClean="0"/>
              <a:t>Signals</a:t>
            </a:r>
            <a:r>
              <a:rPr lang="fr-FR" sz="4000" b="1" dirty="0" smtClean="0"/>
              <a:t>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775"/>
            <a:ext cx="10515600" cy="4650188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circumplex</a:t>
            </a:r>
            <a:r>
              <a:rPr lang="fr-FR" dirty="0"/>
              <a:t> model (Russell, 1980</a:t>
            </a:r>
            <a:r>
              <a:rPr lang="fr-FR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54" y="2211953"/>
            <a:ext cx="6596931" cy="44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2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Affection Recognition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795" b="18795"/>
          <a:stretch>
            <a:fillRect/>
          </a:stretch>
        </p:blipFill>
        <p:spPr>
          <a:xfrm>
            <a:off x="892474" y="1712270"/>
            <a:ext cx="10789538" cy="4464693"/>
          </a:xfrm>
        </p:spPr>
      </p:pic>
    </p:spTree>
    <p:extLst>
      <p:ext uri="{BB962C8B-B14F-4D97-AF65-F5344CB8AC3E}">
        <p14:creationId xmlns:p14="http://schemas.microsoft.com/office/powerpoint/2010/main" val="42793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993" y="228600"/>
            <a:ext cx="9819262" cy="990600"/>
          </a:xfrm>
        </p:spPr>
        <p:txBody>
          <a:bodyPr/>
          <a:lstStyle/>
          <a:p>
            <a:pPr algn="l" eaLnBrk="1" hangingPunct="1"/>
            <a:r>
              <a:rPr lang="en-CA" altLang="en-US" sz="4000" b="1" dirty="0"/>
              <a:t>Affection Recognition Method</a:t>
            </a:r>
            <a:br>
              <a:rPr lang="en-CA" altLang="en-US" sz="4000" b="1" dirty="0"/>
            </a:br>
            <a:r>
              <a:rPr lang="en-CA" altLang="en-US" sz="1800" b="1" dirty="0"/>
              <a:t>Speech Recognition Architecture</a:t>
            </a:r>
            <a:endParaRPr lang="en-CA" altLang="en-US" sz="4000" b="1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6580" y="6356351"/>
            <a:ext cx="28448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84B93BC-3735-4A39-8A2B-98E68427FC57}" type="slidenum">
              <a:rPr lang="en-CA" altLang="en-US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en-CA" altLang="en-US">
              <a:solidFill>
                <a:srgbClr val="FFFFFF"/>
              </a:solidFill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762580" y="2819401"/>
            <a:ext cx="7010400" cy="2271713"/>
            <a:chOff x="624" y="1824"/>
            <a:chExt cx="4416" cy="1431"/>
          </a:xfrm>
        </p:grpSpPr>
        <p:sp>
          <p:nvSpPr>
            <p:cNvPr id="19466" name="Rectangle 5"/>
            <p:cNvSpPr>
              <a:spLocks noChangeArrowheads="1"/>
            </p:cNvSpPr>
            <p:nvPr/>
          </p:nvSpPr>
          <p:spPr bwMode="auto">
            <a:xfrm>
              <a:off x="2160" y="2352"/>
              <a:ext cx="1296" cy="3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/>
                <a:t>Feature Extraction</a:t>
              </a:r>
            </a:p>
          </p:txBody>
        </p:sp>
        <p:grpSp>
          <p:nvGrpSpPr>
            <p:cNvPr id="19467" name="Group 6"/>
            <p:cNvGrpSpPr>
              <a:grpSpLocks/>
            </p:cNvGrpSpPr>
            <p:nvPr/>
          </p:nvGrpSpPr>
          <p:grpSpPr bwMode="auto">
            <a:xfrm>
              <a:off x="624" y="1824"/>
              <a:ext cx="1200" cy="864"/>
              <a:chOff x="576" y="1824"/>
              <a:chExt cx="1200" cy="864"/>
            </a:xfrm>
          </p:grpSpPr>
          <p:sp>
            <p:nvSpPr>
              <p:cNvPr id="19474" name="Rectangle 7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1152" cy="384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CA" altLang="en-US"/>
                  <a:t>Pre-processing</a:t>
                </a:r>
              </a:p>
            </p:txBody>
          </p:sp>
          <p:sp>
            <p:nvSpPr>
              <p:cNvPr id="19475" name="Line 8"/>
              <p:cNvSpPr>
                <a:spLocks noChangeShapeType="1"/>
              </p:cNvSpPr>
              <p:nvPr/>
            </p:nvSpPr>
            <p:spPr bwMode="auto">
              <a:xfrm>
                <a:off x="1200" y="201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Text Box 9"/>
              <p:cNvSpPr txBox="1">
                <a:spLocks noChangeArrowheads="1"/>
              </p:cNvSpPr>
              <p:nvPr/>
            </p:nvSpPr>
            <p:spPr bwMode="auto">
              <a:xfrm>
                <a:off x="624" y="1824"/>
                <a:ext cx="11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CA" altLang="en-US"/>
                  <a:t>Speech Signal</a:t>
                </a:r>
              </a:p>
            </p:txBody>
          </p:sp>
        </p:grpSp>
        <p:sp>
          <p:nvSpPr>
            <p:cNvPr id="19468" name="Line 10"/>
            <p:cNvSpPr>
              <a:spLocks noChangeShapeType="1"/>
            </p:cNvSpPr>
            <p:nvPr/>
          </p:nvSpPr>
          <p:spPr bwMode="auto">
            <a:xfrm>
              <a:off x="1776" y="249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1"/>
            <p:cNvSpPr>
              <a:spLocks noChangeShapeType="1"/>
            </p:cNvSpPr>
            <p:nvPr/>
          </p:nvSpPr>
          <p:spPr bwMode="auto">
            <a:xfrm>
              <a:off x="3456" y="25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0" name="Group 12"/>
            <p:cNvGrpSpPr>
              <a:grpSpLocks/>
            </p:cNvGrpSpPr>
            <p:nvPr/>
          </p:nvGrpSpPr>
          <p:grpSpPr bwMode="auto">
            <a:xfrm>
              <a:off x="3840" y="2400"/>
              <a:ext cx="1200" cy="855"/>
              <a:chOff x="3696" y="2400"/>
              <a:chExt cx="1200" cy="855"/>
            </a:xfrm>
          </p:grpSpPr>
          <p:sp>
            <p:nvSpPr>
              <p:cNvPr id="19471" name="Rectangle 13"/>
              <p:cNvSpPr>
                <a:spLocks noChangeArrowheads="1"/>
              </p:cNvSpPr>
              <p:nvPr/>
            </p:nvSpPr>
            <p:spPr bwMode="auto">
              <a:xfrm>
                <a:off x="3696" y="2400"/>
                <a:ext cx="1152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CA" altLang="en-US"/>
                  <a:t>Classification</a:t>
                </a:r>
              </a:p>
            </p:txBody>
          </p:sp>
          <p:sp>
            <p:nvSpPr>
              <p:cNvPr id="19472" name="Line 14"/>
              <p:cNvSpPr>
                <a:spLocks noChangeShapeType="1"/>
              </p:cNvSpPr>
              <p:nvPr/>
            </p:nvSpPr>
            <p:spPr bwMode="auto">
              <a:xfrm>
                <a:off x="4272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Text Box 15"/>
              <p:cNvSpPr txBox="1">
                <a:spLocks noChangeArrowheads="1"/>
              </p:cNvSpPr>
              <p:nvPr/>
            </p:nvSpPr>
            <p:spPr bwMode="auto">
              <a:xfrm>
                <a:off x="3696" y="3024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CA" altLang="en-US"/>
                  <a:t>Classified Result</a:t>
                </a:r>
              </a:p>
            </p:txBody>
          </p:sp>
        </p:grpSp>
      </p:grpSp>
      <p:sp>
        <p:nvSpPr>
          <p:cNvPr id="19461" name="Rectangle 17"/>
          <p:cNvSpPr>
            <a:spLocks noChangeArrowheads="1"/>
          </p:cNvSpPr>
          <p:nvPr/>
        </p:nvSpPr>
        <p:spPr bwMode="auto">
          <a:xfrm>
            <a:off x="1762580" y="4572000"/>
            <a:ext cx="472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buFont typeface="Times New Roman" panose="02020603050405020304" pitchFamily="18" charset="0"/>
              <a:buNone/>
            </a:pPr>
            <a:r>
              <a:rPr lang="en-CA" altLang="en-US" i="1"/>
              <a:t>Audio recordings collected in call centers and, meetings, Wizard of Oz scenarios interviews and other dialogue systems</a:t>
            </a:r>
          </a:p>
        </p:txBody>
      </p:sp>
      <p:pic>
        <p:nvPicPr>
          <p:cNvPr id="1946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b="33505"/>
          <a:stretch>
            <a:fillRect/>
          </a:stretch>
        </p:blipFill>
        <p:spPr bwMode="auto">
          <a:xfrm>
            <a:off x="6944180" y="5105400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3" b="12886"/>
          <a:stretch>
            <a:fillRect/>
          </a:stretch>
        </p:blipFill>
        <p:spPr bwMode="auto">
          <a:xfrm>
            <a:off x="1914980" y="1828800"/>
            <a:ext cx="146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21"/>
          <p:cNvSpPr>
            <a:spLocks noChangeArrowheads="1"/>
          </p:cNvSpPr>
          <p:nvPr/>
        </p:nvSpPr>
        <p:spPr bwMode="auto">
          <a:xfrm>
            <a:off x="4962980" y="182880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CA" altLang="en-US" sz="1600"/>
              <a:t> Accuracy rates from speech are somewhat lower (35%) than facial expressions for the basic emotions .</a:t>
            </a:r>
          </a:p>
          <a:p>
            <a:pPr algn="l" eaLnBrk="1" hangingPunct="1">
              <a:buFontTx/>
              <a:buChar char="•"/>
            </a:pPr>
            <a:endParaRPr lang="en-CA" altLang="en-US" sz="1600"/>
          </a:p>
          <a:p>
            <a:pPr lvl="2" algn="l" eaLnBrk="1" hangingPunct="1">
              <a:buFontTx/>
              <a:buChar char="•"/>
            </a:pPr>
            <a:r>
              <a:rPr lang="en-CA" altLang="en-US" sz="1600"/>
              <a:t> </a:t>
            </a:r>
            <a:r>
              <a:rPr lang="en-CA" altLang="en-US" sz="1600" i="1"/>
              <a:t>Sadness, anger,</a:t>
            </a:r>
            <a:r>
              <a:rPr lang="en-CA" altLang="en-US" sz="1600"/>
              <a:t> and </a:t>
            </a:r>
            <a:r>
              <a:rPr lang="en-CA" altLang="en-US" sz="1600" i="1"/>
              <a:t>fear</a:t>
            </a:r>
            <a:r>
              <a:rPr lang="en-CA" altLang="en-US" sz="1600"/>
              <a:t> are the emotions that are best recognized through voice, while </a:t>
            </a:r>
            <a:r>
              <a:rPr lang="en-CA" altLang="en-US" sz="1600" i="1"/>
              <a:t>disgust</a:t>
            </a:r>
            <a:r>
              <a:rPr lang="en-CA" altLang="en-US" sz="1600"/>
              <a:t> is the worst.</a:t>
            </a:r>
          </a:p>
        </p:txBody>
      </p:sp>
    </p:spTree>
    <p:extLst>
      <p:ext uri="{BB962C8B-B14F-4D97-AF65-F5344CB8AC3E}">
        <p14:creationId xmlns:p14="http://schemas.microsoft.com/office/powerpoint/2010/main" val="403053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62" y="138131"/>
            <a:ext cx="9834928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CA" altLang="en-US" b="1" dirty="0" smtClean="0"/>
              <a:t>Affection Recognition Method</a:t>
            </a:r>
            <a:r>
              <a:rPr lang="en-CA" altLang="en-US" sz="3600" b="1" dirty="0"/>
              <a:t/>
            </a:r>
            <a:br>
              <a:rPr lang="en-CA" altLang="en-US" sz="3600" b="1" dirty="0"/>
            </a:br>
            <a:r>
              <a:rPr lang="en-CA" altLang="en-US" sz="2000" b="1" dirty="0"/>
              <a:t>Facial Expression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373" y="1369816"/>
            <a:ext cx="4042437" cy="4794358"/>
          </a:xfrm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99949B8-CC02-4994-96F1-20CB2D366CD3}" type="slidenum">
              <a:rPr lang="en-CA" altLang="en-US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CA" altLang="en-US">
              <a:solidFill>
                <a:srgbClr val="FFFF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r="7402" b="14217"/>
          <a:stretch>
            <a:fillRect/>
          </a:stretch>
        </p:blipFill>
        <p:spPr bwMode="auto">
          <a:xfrm>
            <a:off x="4572000" y="2121172"/>
            <a:ext cx="76200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85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9453" y="228600"/>
            <a:ext cx="9790722" cy="990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CA" b="1" dirty="0"/>
              <a:t>Affection Recognition Method</a:t>
            </a:r>
            <a:r>
              <a:rPr lang="en-CA" sz="4000" b="1" dirty="0"/>
              <a:t/>
            </a:r>
            <a:br>
              <a:rPr lang="en-CA" sz="4000" b="1" dirty="0"/>
            </a:br>
            <a:r>
              <a:rPr lang="en-CA" sz="2000" b="1" dirty="0"/>
              <a:t>Gesture / Body Motion</a:t>
            </a:r>
            <a:endParaRPr lang="en-CA" sz="4000" b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68402" y="1598119"/>
            <a:ext cx="5181600" cy="4694475"/>
          </a:xfrm>
        </p:spPr>
        <p:txBody>
          <a:bodyPr>
            <a:normAutofit/>
          </a:bodyPr>
          <a:lstStyle/>
          <a:p>
            <a:pPr marL="320040" indent="-320040">
              <a:buFont typeface="Wingdings"/>
              <a:buChar char=""/>
              <a:defRPr/>
            </a:pPr>
            <a:r>
              <a:rPr lang="en-CA" sz="2000" dirty="0" err="1"/>
              <a:t>Pantic</a:t>
            </a:r>
            <a:r>
              <a:rPr lang="en-CA" sz="2000" dirty="0"/>
              <a:t> et al.’s survey shows that c</a:t>
            </a:r>
            <a:r>
              <a:rPr lang="en-CA" sz="2000" dirty="0" smtClean="0"/>
              <a:t>ombination </a:t>
            </a:r>
            <a:r>
              <a:rPr lang="en-CA" sz="2000" dirty="0"/>
              <a:t>of face and gesture is </a:t>
            </a:r>
            <a:r>
              <a:rPr lang="en-CA" sz="2000" b="1" dirty="0"/>
              <a:t>35%</a:t>
            </a:r>
            <a:r>
              <a:rPr lang="en-CA" sz="2000" dirty="0"/>
              <a:t> more accurate than facial expression alone</a:t>
            </a:r>
            <a:r>
              <a:rPr lang="en-CA" sz="2000" dirty="0" smtClean="0"/>
              <a:t>.</a:t>
            </a:r>
            <a:endParaRPr lang="en-CA" dirty="0"/>
          </a:p>
          <a:p>
            <a:pPr marL="320040" indent="-320040">
              <a:buNone/>
              <a:defRPr/>
            </a:pPr>
            <a:r>
              <a:rPr lang="en-CA" sz="2000" dirty="0"/>
              <a:t>	</a:t>
            </a:r>
          </a:p>
          <a:p>
            <a:pPr marL="320040" indent="-320040">
              <a:buNone/>
              <a:defRPr/>
            </a:pPr>
            <a:r>
              <a:rPr lang="en-CA" sz="2000" dirty="0"/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394747A-A5A0-4E5B-8D1D-A836EE60645F}" type="slidenum">
              <a:rPr lang="en-CA" altLang="en-US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18</a:t>
            </a:fld>
            <a:endParaRPr lang="en-CA" altLang="en-US">
              <a:solidFill>
                <a:srgbClr val="FFFFFF"/>
              </a:solidFill>
            </a:endParaRP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t="3348" r="8696" b="6276"/>
          <a:stretch>
            <a:fillRect/>
          </a:stretch>
        </p:blipFill>
        <p:spPr bwMode="auto">
          <a:xfrm>
            <a:off x="6111385" y="1583850"/>
            <a:ext cx="4262964" cy="46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92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4000" b="1" dirty="0" smtClean="0"/>
              <a:t>Affection Recognition Method</a:t>
            </a:r>
            <a:r>
              <a:rPr lang="en-CA" sz="2800" b="1" dirty="0" smtClean="0"/>
              <a:t/>
            </a:r>
            <a:br>
              <a:rPr lang="en-CA" sz="2800" b="1" dirty="0" smtClean="0"/>
            </a:br>
            <a:r>
              <a:rPr lang="en-CA" sz="1800" b="1" dirty="0" smtClean="0"/>
              <a:t>Bio-feedback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69743"/>
            <a:ext cx="8396339" cy="47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cs typeface="B Nazanin" panose="00000400000000000000" pitchFamily="2" charset="-78"/>
              </a:rPr>
              <a:t>Outline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 to Affective Computing</a:t>
            </a:r>
          </a:p>
          <a:p>
            <a:pPr algn="l"/>
            <a:r>
              <a:rPr lang="en-US" dirty="0" smtClean="0"/>
              <a:t>Affective signals</a:t>
            </a:r>
          </a:p>
          <a:p>
            <a:pPr algn="l"/>
            <a:r>
              <a:rPr lang="en-US" dirty="0" smtClean="0"/>
              <a:t>Affective functions</a:t>
            </a:r>
          </a:p>
          <a:p>
            <a:pPr algn="l"/>
            <a:r>
              <a:rPr lang="en-US" dirty="0" smtClean="0"/>
              <a:t>Affection recognition </a:t>
            </a:r>
          </a:p>
          <a:p>
            <a:pPr algn="l"/>
            <a:r>
              <a:rPr lang="en-US" dirty="0" smtClean="0"/>
              <a:t>Affective games</a:t>
            </a:r>
          </a:p>
          <a:p>
            <a:pPr algn="l"/>
            <a:r>
              <a:rPr lang="en-US" dirty="0" smtClean="0"/>
              <a:t>Our research </a:t>
            </a:r>
          </a:p>
        </p:txBody>
      </p:sp>
    </p:spTree>
    <p:extLst>
      <p:ext uri="{BB962C8B-B14F-4D97-AF65-F5344CB8AC3E}">
        <p14:creationId xmlns:p14="http://schemas.microsoft.com/office/powerpoint/2010/main" val="345280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2" y="274638"/>
            <a:ext cx="11282728" cy="1143000"/>
          </a:xfrm>
        </p:spPr>
        <p:txBody>
          <a:bodyPr/>
          <a:lstStyle/>
          <a:p>
            <a:pPr algn="l"/>
            <a:r>
              <a:rPr lang="en-CA" sz="4000" b="1" dirty="0" smtClean="0"/>
              <a:t>Affection Recognition Method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1800" b="1" dirty="0" err="1" smtClean="0"/>
              <a:t>Neuro</a:t>
            </a:r>
            <a:r>
              <a:rPr lang="en-CA" sz="1800" b="1" dirty="0" smtClean="0"/>
              <a:t>-feedback (1/2)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27" y="1417638"/>
            <a:ext cx="5730637" cy="51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51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sz="4000" b="1" dirty="0" smtClean="0"/>
              <a:t>Affection Recognition Method</a:t>
            </a:r>
            <a:br>
              <a:rPr lang="en-CA" sz="4000" b="1" dirty="0" smtClean="0"/>
            </a:br>
            <a:r>
              <a:rPr lang="en-CA" sz="1800" b="1" dirty="0" err="1" smtClean="0"/>
              <a:t>Neuro</a:t>
            </a:r>
            <a:r>
              <a:rPr lang="en-CA" sz="1800" b="1" dirty="0" smtClean="0"/>
              <a:t>-feedback (2/2)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α waves (8–13 Hz): are observed during relaxation, especially with closed eyes;</a:t>
            </a:r>
          </a:p>
          <a:p>
            <a:r>
              <a:rPr lang="en-US" dirty="0" smtClean="0"/>
              <a:t>β </a:t>
            </a:r>
            <a:r>
              <a:rPr lang="en-US" dirty="0"/>
              <a:t>waves (14–30 Hz): are observed during mental or physical workload;</a:t>
            </a:r>
          </a:p>
          <a:p>
            <a:r>
              <a:rPr lang="en-US" dirty="0" smtClean="0"/>
              <a:t>γ </a:t>
            </a:r>
            <a:r>
              <a:rPr lang="en-US" dirty="0"/>
              <a:t>waves (around 40 Hz): are observed as a rhythmic activity that occurs in response to sensory </a:t>
            </a:r>
            <a:r>
              <a:rPr lang="en-US" dirty="0" smtClean="0"/>
              <a:t>stimuli(auditory </a:t>
            </a:r>
            <a:r>
              <a:rPr lang="en-US" dirty="0"/>
              <a:t>clicks or light flashes);</a:t>
            </a:r>
          </a:p>
          <a:p>
            <a:r>
              <a:rPr lang="en-US" dirty="0" smtClean="0"/>
              <a:t>θ </a:t>
            </a:r>
            <a:r>
              <a:rPr lang="en-US" dirty="0"/>
              <a:t>waves (4–7 Hz): are observed during states of displeasure, pleasure and drowsiness in young adults.</a:t>
            </a:r>
          </a:p>
        </p:txBody>
      </p:sp>
    </p:spTree>
    <p:extLst>
      <p:ext uri="{BB962C8B-B14F-4D97-AF65-F5344CB8AC3E}">
        <p14:creationId xmlns:p14="http://schemas.microsoft.com/office/powerpoint/2010/main" val="1680372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D</a:t>
            </a:r>
            <a:r>
              <a:rPr lang="en-US" b="1" dirty="0" smtClean="0"/>
              <a:t>ifficulties in Automatic Emotion Classification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8000" dirty="0"/>
              <a:t>We don’t know what to measure.</a:t>
            </a:r>
          </a:p>
          <a:p>
            <a:r>
              <a:rPr lang="en-US" sz="8000" dirty="0" smtClean="0"/>
              <a:t>Emotions </a:t>
            </a:r>
            <a:r>
              <a:rPr lang="en-US" sz="8000" dirty="0"/>
              <a:t>experienced by the subject may not </a:t>
            </a:r>
            <a:r>
              <a:rPr lang="en-US" sz="8000" dirty="0" smtClean="0"/>
              <a:t>correspond </a:t>
            </a:r>
            <a:r>
              <a:rPr lang="en-US" sz="8000" dirty="0"/>
              <a:t>well to the stimuli.</a:t>
            </a:r>
          </a:p>
          <a:p>
            <a:r>
              <a:rPr lang="en-US" sz="8000" dirty="0" smtClean="0"/>
              <a:t>Different </a:t>
            </a:r>
            <a:r>
              <a:rPr lang="en-US" sz="8000" dirty="0"/>
              <a:t>subjects may react with different </a:t>
            </a:r>
            <a:r>
              <a:rPr lang="en-US" sz="8000" dirty="0" smtClean="0"/>
              <a:t>emotions to </a:t>
            </a:r>
            <a:r>
              <a:rPr lang="en-US" sz="8000" dirty="0"/>
              <a:t>the same stimulus</a:t>
            </a:r>
            <a:r>
              <a:rPr lang="en-US" sz="8000" dirty="0" smtClean="0"/>
              <a:t>.</a:t>
            </a:r>
            <a:endParaRPr lang="en-US" sz="8000" dirty="0"/>
          </a:p>
          <a:p>
            <a:r>
              <a:rPr lang="en-US" sz="8000" dirty="0"/>
              <a:t>The presentation of emotion will differ between </a:t>
            </a:r>
            <a:r>
              <a:rPr lang="en-US" sz="8000" dirty="0" smtClean="0"/>
              <a:t>subjects </a:t>
            </a:r>
            <a:r>
              <a:rPr lang="en-US" sz="8000" dirty="0"/>
              <a:t>and also at different time moments for the </a:t>
            </a:r>
            <a:r>
              <a:rPr lang="en-US" sz="8000" dirty="0" smtClean="0"/>
              <a:t>same Subject.</a:t>
            </a:r>
            <a:endParaRPr lang="en-US" sz="8000" dirty="0"/>
          </a:p>
          <a:p>
            <a:r>
              <a:rPr lang="en-US" sz="8000" dirty="0"/>
              <a:t>Emotion is not clear-cut and measurable, </a:t>
            </a:r>
            <a:r>
              <a:rPr lang="en-US" sz="8000" dirty="0" smtClean="0"/>
              <a:t>therefore there </a:t>
            </a:r>
            <a:r>
              <a:rPr lang="en-US" sz="8000" dirty="0"/>
              <a:t>cannot be “ground truth” data.</a:t>
            </a:r>
          </a:p>
          <a:p>
            <a:r>
              <a:rPr lang="en-US" sz="8000" dirty="0" smtClean="0"/>
              <a:t>There </a:t>
            </a:r>
            <a:r>
              <a:rPr lang="en-US" sz="8000" dirty="0"/>
              <a:t>is no agreed protocol for stimulating and </a:t>
            </a:r>
            <a:r>
              <a:rPr lang="en-US" sz="8000" dirty="0" smtClean="0"/>
              <a:t>measuring </a:t>
            </a:r>
            <a:r>
              <a:rPr lang="en-US" sz="8000" dirty="0"/>
              <a:t>emotion.</a:t>
            </a:r>
          </a:p>
          <a:p>
            <a:r>
              <a:rPr lang="en-US" sz="8000" dirty="0" smtClean="0"/>
              <a:t>There </a:t>
            </a:r>
            <a:r>
              <a:rPr lang="en-US" sz="8000" dirty="0"/>
              <a:t>is no agreed protocol for testing emotion </a:t>
            </a:r>
            <a:r>
              <a:rPr lang="en-US" sz="8000" dirty="0" smtClean="0"/>
              <a:t>classification </a:t>
            </a:r>
            <a:r>
              <a:rPr lang="en-US" sz="8000" dirty="0"/>
              <a:t>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Affective Games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86" y="1812154"/>
            <a:ext cx="10474238" cy="42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84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What do it does?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ability to generate game content </a:t>
            </a:r>
            <a:r>
              <a:rPr lang="en-US" dirty="0" smtClean="0"/>
              <a:t>dynamically with </a:t>
            </a:r>
            <a:r>
              <a:rPr lang="en-US" dirty="0"/>
              <a:t>respect to the affective state of the player</a:t>
            </a:r>
            <a:r>
              <a:rPr lang="en-US" dirty="0" smtClean="0"/>
              <a:t>.</a:t>
            </a:r>
          </a:p>
          <a:p>
            <a:r>
              <a:rPr lang="en-US" dirty="0"/>
              <a:t> The ability to communicate the affective state </a:t>
            </a:r>
            <a:r>
              <a:rPr lang="en-US" dirty="0" smtClean="0"/>
              <a:t>of the </a:t>
            </a:r>
            <a:r>
              <a:rPr lang="en-US" dirty="0"/>
              <a:t>game player to third parties</a:t>
            </a:r>
            <a:r>
              <a:rPr lang="en-US" dirty="0" smtClean="0"/>
              <a:t>.</a:t>
            </a:r>
          </a:p>
          <a:p>
            <a:r>
              <a:rPr lang="en-US" dirty="0"/>
              <a:t> The adoption of new game mechanics based </a:t>
            </a:r>
            <a:r>
              <a:rPr lang="en-US" dirty="0" smtClean="0"/>
              <a:t>on the </a:t>
            </a:r>
            <a:r>
              <a:rPr lang="en-US" dirty="0"/>
              <a:t>affective state of the player.</a:t>
            </a:r>
          </a:p>
        </p:txBody>
      </p:sp>
    </p:spTree>
    <p:extLst>
      <p:ext uri="{BB962C8B-B14F-4D97-AF65-F5344CB8AC3E}">
        <p14:creationId xmlns:p14="http://schemas.microsoft.com/office/powerpoint/2010/main" val="113778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56533" y="352187"/>
            <a:ext cx="862556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4000" b="1" dirty="0"/>
              <a:t>Companion Robots</a:t>
            </a:r>
            <a:endParaRPr lang="nl-NL" altLang="en-US" sz="4000" b="1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40629" y="1925948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 err="1"/>
              <a:t>Aibo</a:t>
            </a:r>
            <a:r>
              <a:rPr lang="en-US" altLang="en-US" sz="2000" dirty="0"/>
              <a:t> (Sony, Japan)</a:t>
            </a:r>
            <a:br>
              <a:rPr lang="en-US" altLang="en-US" sz="2000" dirty="0"/>
            </a:br>
            <a:r>
              <a:rPr lang="en-US" altLang="en-US" sz="2000" dirty="0"/>
              <a:t>Entertainment robot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I-Cat (Philips, NL)</a:t>
            </a:r>
            <a:br>
              <a:rPr lang="en-US" altLang="en-US" sz="2000" dirty="0"/>
            </a:br>
            <a:r>
              <a:rPr lang="en-US" altLang="en-US" sz="2000" dirty="0"/>
              <a:t>Robot assistant for elderly people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err="1"/>
              <a:t>Paro</a:t>
            </a:r>
            <a:r>
              <a:rPr lang="en-US" altLang="en-US" sz="2000" dirty="0"/>
              <a:t> (Wada et al, Japan)</a:t>
            </a:r>
            <a:br>
              <a:rPr lang="en-US" altLang="en-US" sz="2000" dirty="0"/>
            </a:br>
            <a:r>
              <a:rPr lang="en-US" altLang="en-US" sz="2000" dirty="0"/>
              <a:t>Robot companion for elderly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Huggable (MIT, USA)</a:t>
            </a:r>
            <a:br>
              <a:rPr lang="en-US" altLang="en-US" sz="2000" dirty="0"/>
            </a:br>
            <a:r>
              <a:rPr lang="en-US" altLang="en-US" sz="2000" dirty="0"/>
              <a:t>Robot companion for elderly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52" y="4052373"/>
            <a:ext cx="2254673" cy="19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12" y="4879971"/>
            <a:ext cx="2151690" cy="181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465" y="2454254"/>
            <a:ext cx="2108876" cy="17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IB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91" y="1280457"/>
            <a:ext cx="2015398" cy="187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9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1021" y="524461"/>
            <a:ext cx="1123055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/>
              <a:t>SIMS 2 (</a:t>
            </a:r>
            <a:r>
              <a:rPr lang="en-US" altLang="en-US" sz="4000" b="1" i="1" dirty="0"/>
              <a:t>Electronic Arts</a:t>
            </a:r>
            <a:r>
              <a:rPr lang="en-US" altLang="en-US" sz="4000" b="1" dirty="0"/>
              <a:t>)</a:t>
            </a:r>
            <a:endParaRPr lang="nl-NL" altLang="en-US" sz="40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2625" y="1715391"/>
            <a:ext cx="1116008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i="1" dirty="0"/>
              <a:t>Entertainment: </a:t>
            </a:r>
            <a:r>
              <a:rPr lang="en-US" altLang="en-US" sz="2800" dirty="0"/>
              <a:t>emotions are </a:t>
            </a:r>
            <a:r>
              <a:rPr lang="en-US" altLang="en-US" sz="2800" dirty="0" smtClean="0"/>
              <a:t>used to </a:t>
            </a:r>
            <a:r>
              <a:rPr lang="en-US" altLang="en-US" sz="2800" dirty="0"/>
              <a:t>provide </a:t>
            </a:r>
            <a:r>
              <a:rPr lang="en-US" altLang="en-US" sz="2800" b="1" dirty="0"/>
              <a:t>entertainment value</a:t>
            </a:r>
            <a:r>
              <a:rPr lang="en-US" altLang="en-US" sz="2800" dirty="0"/>
              <a:t>.</a:t>
            </a:r>
            <a:endParaRPr lang="nl-NL" altLang="en-US" sz="2800" dirty="0"/>
          </a:p>
        </p:txBody>
      </p:sp>
      <p:pic>
        <p:nvPicPr>
          <p:cNvPr id="6" name="Picture 5" descr="sim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71801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ims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971801"/>
            <a:ext cx="33147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ims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68" y="2971801"/>
            <a:ext cx="4840234" cy="357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ims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1" y="2956322"/>
            <a:ext cx="4792001" cy="359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31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328212" y="478283"/>
            <a:ext cx="8768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US" sz="4000" b="1" dirty="0"/>
              <a:t>Virtual Training and Virtual Therapy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83992" y="1469565"/>
            <a:ext cx="11246014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Therapist skill training using virtual characters (Kenny et al, left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78" y="3315295"/>
            <a:ext cx="4661867" cy="34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 preferRelativeResize="0"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315297"/>
            <a:ext cx="4606526" cy="344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5"/>
          <p:cNvSpPr>
            <a:spLocks noChangeShapeType="1"/>
          </p:cNvSpPr>
          <p:nvPr/>
        </p:nvSpPr>
        <p:spPr bwMode="auto">
          <a:xfrm>
            <a:off x="5122864" y="4183063"/>
            <a:ext cx="115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1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2372" y="660400"/>
            <a:ext cx="95398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4000" b="1" dirty="0"/>
              <a:t>Mission Rehearsal </a:t>
            </a:r>
            <a:r>
              <a:rPr lang="en-US" altLang="en-US" sz="4000" b="1" dirty="0" smtClean="0"/>
              <a:t>Exercise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2032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nl-NL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70300" y="2547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pic>
        <p:nvPicPr>
          <p:cNvPr id="7" name="Picture 6" descr="mre_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41" y="2439985"/>
            <a:ext cx="9422209" cy="37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95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Our Research- Intelligent Education</a:t>
            </a:r>
            <a:endParaRPr lang="en-US" b="1" dirty="0"/>
          </a:p>
        </p:txBody>
      </p:sp>
      <p:pic>
        <p:nvPicPr>
          <p:cNvPr id="4" name="Content Placeholder 3" descr="SmartSchool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8" b="179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49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/>
              <a:t>Affective Computing 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Affective Computing </a:t>
            </a:r>
            <a:r>
              <a:rPr lang="en-CA" altLang="en-US" dirty="0" smtClean="0"/>
              <a:t>is a field of study based on how to create systems and devices that are able to </a:t>
            </a:r>
            <a:r>
              <a:rPr lang="en-CA" altLang="en-US" b="1" dirty="0" smtClean="0"/>
              <a:t>recognize, interpret and simulate </a:t>
            </a:r>
            <a:r>
              <a:rPr lang="en-CA" altLang="en-US" dirty="0" smtClean="0"/>
              <a:t>human emotions.</a:t>
            </a:r>
          </a:p>
          <a:p>
            <a:pPr algn="just"/>
            <a:endParaRPr lang="en-US" dirty="0" smtClean="0"/>
          </a:p>
          <a:p>
            <a:pPr algn="just"/>
            <a:r>
              <a:rPr lang="en-CA" altLang="en-US" dirty="0" smtClean="0"/>
              <a:t>This was developed by Rosalind Picard (1995) from MIT as a tool to improve the interface man-machine by including affective connotations. All this to improve the computer’s performance and user’s productivity as well.</a:t>
            </a:r>
          </a:p>
        </p:txBody>
      </p:sp>
    </p:spTree>
    <p:extLst>
      <p:ext uri="{BB962C8B-B14F-4D97-AF65-F5344CB8AC3E}">
        <p14:creationId xmlns:p14="http://schemas.microsoft.com/office/powerpoint/2010/main" val="399545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2"/>
          <p:cNvSpPr txBox="1">
            <a:spLocks noGrp="1"/>
          </p:cNvSpPr>
          <p:nvPr/>
        </p:nvSpPr>
        <p:spPr bwMode="auto">
          <a:xfrm>
            <a:off x="3455345" y="6208751"/>
            <a:ext cx="568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 smtClean="0">
                <a:ea typeface="MS PGothic" panose="020B0600070205080204" pitchFamily="34" charset="-128"/>
              </a:rPr>
              <a:t>Game System </a:t>
            </a:r>
            <a:r>
              <a:rPr lang="en-US" altLang="en-US" sz="2000" dirty="0">
                <a:ea typeface="MS PGothic" panose="020B0600070205080204" pitchFamily="34" charset="-128"/>
              </a:rPr>
              <a:t>Architecture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76675" y="4298950"/>
            <a:ext cx="4191000" cy="1447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39138" y="641350"/>
            <a:ext cx="1738312" cy="510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47850" y="627064"/>
            <a:ext cx="1752600" cy="51196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 rot="5400000">
            <a:off x="2686050" y="1022350"/>
            <a:ext cx="914400" cy="457200"/>
          </a:xfrm>
          <a:prstGeom prst="rect">
            <a:avLst/>
          </a:prstGeom>
          <a:solidFill>
            <a:srgbClr val="33CCCC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Analysis</a:t>
            </a:r>
          </a:p>
        </p:txBody>
      </p:sp>
      <p:pic>
        <p:nvPicPr>
          <p:cNvPr id="29704" name="Picture 9" descr="E:\Masters\Multimedia Communications\essay1\3D2BF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86995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E:\Masters\Multimedia Communications\essay2\head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1653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1"/>
          <p:cNvSpPr>
            <a:spLocks noChangeArrowheads="1"/>
          </p:cNvSpPr>
          <p:nvPr/>
        </p:nvSpPr>
        <p:spPr bwMode="auto">
          <a:xfrm rot="5400000">
            <a:off x="2686050" y="2241550"/>
            <a:ext cx="914400" cy="457200"/>
          </a:xfrm>
          <a:prstGeom prst="rect">
            <a:avLst/>
          </a:prstGeom>
          <a:solidFill>
            <a:srgbClr val="33CCCC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 </a:t>
            </a:r>
          </a:p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pic>
        <p:nvPicPr>
          <p:cNvPr id="29707" name="Picture 12" descr="E:\Masters\Multimedia Communications\essay1\haptic sofa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414714"/>
            <a:ext cx="5334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Rectangle 13"/>
          <p:cNvSpPr>
            <a:spLocks noChangeArrowheads="1"/>
          </p:cNvSpPr>
          <p:nvPr/>
        </p:nvSpPr>
        <p:spPr bwMode="auto">
          <a:xfrm rot="5400000">
            <a:off x="2686050" y="3613150"/>
            <a:ext cx="914400" cy="457200"/>
          </a:xfrm>
          <a:prstGeom prst="rect">
            <a:avLst/>
          </a:prstGeom>
          <a:solidFill>
            <a:srgbClr val="33CCCC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Gesture</a:t>
            </a:r>
            <a:endParaRPr lang="en-US" altLang="en-US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pic>
        <p:nvPicPr>
          <p:cNvPr id="29709" name="Picture 14" descr="C:\Kazi Masudul Alam\MS\Haptic\HAPTIC-BOOK\WritingArticles\HCI 2011\Bluetooth_Vibrating_Bracelet_with_Caller_ID.su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4984750"/>
            <a:ext cx="374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Rectangle 15"/>
          <p:cNvSpPr>
            <a:spLocks noChangeArrowheads="1"/>
          </p:cNvSpPr>
          <p:nvPr/>
        </p:nvSpPr>
        <p:spPr bwMode="auto">
          <a:xfrm rot="5400000">
            <a:off x="2647950" y="4946650"/>
            <a:ext cx="990600" cy="457200"/>
          </a:xfrm>
          <a:prstGeom prst="rect">
            <a:avLst/>
          </a:prstGeom>
          <a:solidFill>
            <a:srgbClr val="33CCCC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Bio</a:t>
            </a:r>
            <a:endParaRPr lang="en-US" altLang="en-US" sz="1200" dirty="0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200" dirty="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547939" y="1189038"/>
            <a:ext cx="331787" cy="76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12" name="Right Arrow 17"/>
          <p:cNvSpPr>
            <a:spLocks noChangeArrowheads="1"/>
          </p:cNvSpPr>
          <p:nvPr/>
        </p:nvSpPr>
        <p:spPr bwMode="auto">
          <a:xfrm>
            <a:off x="3656014" y="2851150"/>
            <a:ext cx="1239837" cy="4572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33CCCC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37125" y="2574925"/>
            <a:ext cx="19812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Game Controller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4" name="Rectangle 19"/>
          <p:cNvSpPr>
            <a:spLocks noChangeArrowheads="1"/>
          </p:cNvSpPr>
          <p:nvPr/>
        </p:nvSpPr>
        <p:spPr bwMode="auto">
          <a:xfrm>
            <a:off x="8553450" y="793750"/>
            <a:ext cx="304800" cy="4724400"/>
          </a:xfrm>
          <a:prstGeom prst="rect">
            <a:avLst/>
          </a:prstGeom>
          <a:solidFill>
            <a:srgbClr val="33CCCC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Calibration Manager</a:t>
            </a:r>
          </a:p>
        </p:txBody>
      </p:sp>
      <p:pic>
        <p:nvPicPr>
          <p:cNvPr id="29715" name="Picture 20" descr="E:\Masters\Multimedia Communications\essay1\3D2BF4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7937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E:\Masters\Multimedia Communications\essay2\head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24701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E:\Masters\Multimedia Communications\essay1\haptic sofa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186114"/>
            <a:ext cx="5334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3" descr="C:\Kazi Masudul Alam\MS\Haptic\HAPTIC-BOOK\WritingArticles\HCI 2011\Bluetooth_Vibrating_Bracelet_with_Caller_ID.su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298950"/>
            <a:ext cx="374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8858250" y="1292225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864600" y="2849564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858250" y="3889375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22" name="Picture 27" descr="E:\Masters\Multimedia Communications\essay1\fal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4908550"/>
            <a:ext cx="609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631950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8858250" y="201295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858250" y="4602164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858250" y="5211764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7" name="Rectangle 32"/>
          <p:cNvSpPr>
            <a:spLocks noChangeArrowheads="1"/>
          </p:cNvSpPr>
          <p:nvPr/>
        </p:nvSpPr>
        <p:spPr bwMode="auto">
          <a:xfrm>
            <a:off x="5048250" y="4659313"/>
            <a:ext cx="1828800" cy="685800"/>
          </a:xfrm>
          <a:prstGeom prst="rect">
            <a:avLst/>
          </a:prstGeom>
          <a:solidFill>
            <a:srgbClr val="33CCCC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Game Engine (Decision Support)</a:t>
            </a:r>
            <a:endParaRPr lang="en-US" altLang="en-US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Up-Down Arrow 33"/>
          <p:cNvSpPr/>
          <p:nvPr/>
        </p:nvSpPr>
        <p:spPr>
          <a:xfrm>
            <a:off x="5740400" y="3571876"/>
            <a:ext cx="374650" cy="7270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729" name="Right Arrow 34"/>
          <p:cNvSpPr>
            <a:spLocks noChangeArrowheads="1"/>
          </p:cNvSpPr>
          <p:nvPr/>
        </p:nvSpPr>
        <p:spPr bwMode="auto">
          <a:xfrm>
            <a:off x="6953251" y="2851150"/>
            <a:ext cx="1343025" cy="457200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33CCCC"/>
          </a:soli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554289" y="2435225"/>
            <a:ext cx="331787" cy="76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547939" y="3841750"/>
            <a:ext cx="331787" cy="76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533650" y="5151438"/>
            <a:ext cx="331788" cy="76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05250" y="641350"/>
            <a:ext cx="4191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" name="Up Arrow 39"/>
          <p:cNvSpPr/>
          <p:nvPr/>
        </p:nvSpPr>
        <p:spPr>
          <a:xfrm>
            <a:off x="5726113" y="1936750"/>
            <a:ext cx="3810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3981450" y="102235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5400" algn="ctr">
            <a:solidFill>
              <a:srgbClr val="00956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Game GUI</a:t>
            </a:r>
          </a:p>
          <a:p>
            <a:pPr eaLnBrk="1" hangingPunct="1"/>
            <a:endParaRPr lang="en-US" altLang="en-US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5048250" y="102235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5400" algn="ctr">
            <a:solidFill>
              <a:srgbClr val="00956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Game Story</a:t>
            </a: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6038850" y="102235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5400" algn="ctr">
            <a:solidFill>
              <a:srgbClr val="00956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Game Mechanics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7105650" y="1022350"/>
            <a:ext cx="914400" cy="6096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25400" algn="ctr">
            <a:solidFill>
              <a:srgbClr val="00956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Game …….</a:t>
            </a:r>
            <a:endParaRPr lang="en-US" altLang="en-US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71"/>
          <p:cNvSpPr txBox="1"/>
          <p:nvPr/>
        </p:nvSpPr>
        <p:spPr>
          <a:xfrm>
            <a:off x="1657351" y="5822950"/>
            <a:ext cx="1985963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Multimodal  Affect Input</a:t>
            </a:r>
          </a:p>
        </p:txBody>
      </p:sp>
      <p:sp>
        <p:nvSpPr>
          <p:cNvPr id="46" name="TextBox 72"/>
          <p:cNvSpPr txBox="1"/>
          <p:nvPr/>
        </p:nvSpPr>
        <p:spPr>
          <a:xfrm>
            <a:off x="8710140" y="5819775"/>
            <a:ext cx="110516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Adjustments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73"/>
          <p:cNvSpPr txBox="1"/>
          <p:nvPr/>
        </p:nvSpPr>
        <p:spPr>
          <a:xfrm>
            <a:off x="5657851" y="260350"/>
            <a:ext cx="93252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GamePlay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lowchart: Connector 47"/>
          <p:cNvSpPr>
            <a:spLocks noChangeArrowheads="1"/>
          </p:cNvSpPr>
          <p:nvPr/>
        </p:nvSpPr>
        <p:spPr bwMode="auto">
          <a:xfrm>
            <a:off x="2566989" y="1196975"/>
            <a:ext cx="73025" cy="71438"/>
          </a:xfrm>
          <a:prstGeom prst="flowChartConnector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24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9" name="Flowchart: Connector 48"/>
          <p:cNvSpPr>
            <a:spLocks noChangeArrowheads="1"/>
          </p:cNvSpPr>
          <p:nvPr/>
        </p:nvSpPr>
        <p:spPr bwMode="auto">
          <a:xfrm>
            <a:off x="8688389" y="2997200"/>
            <a:ext cx="71437" cy="71438"/>
          </a:xfrm>
          <a:prstGeom prst="flowChartConnector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24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0" name="Flowchart: Connector 49"/>
          <p:cNvSpPr>
            <a:spLocks noChangeArrowheads="1"/>
          </p:cNvSpPr>
          <p:nvPr/>
        </p:nvSpPr>
        <p:spPr bwMode="auto">
          <a:xfrm>
            <a:off x="8624888" y="3149600"/>
            <a:ext cx="63500" cy="63500"/>
          </a:xfrm>
          <a:prstGeom prst="flowChartConnector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24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1" name="Flowchart: Connector 50"/>
          <p:cNvSpPr>
            <a:spLocks noChangeArrowheads="1"/>
          </p:cNvSpPr>
          <p:nvPr/>
        </p:nvSpPr>
        <p:spPr bwMode="auto">
          <a:xfrm>
            <a:off x="5880100" y="3068639"/>
            <a:ext cx="71438" cy="73025"/>
          </a:xfrm>
          <a:prstGeom prst="flowChartConnector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24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47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711 -0.00093 0.01388 -0.00417 0.021 -0.00417 C 0.03003 -0.00417 0.03923 -0.00208 0.04826 -0.00208 L 0.04826 -0.05579 L 0.07222 -0.05926 L 0.071 0.05162 L 0.03871 0.05162 L 0.03836 -0.04838 L 0.0835 -0.0463 L 0.0868 0.27639 L 0.27569 0.27315 L 0.27066 0.22037 L 0.3 0.22569 L 0.3 0.30764 L 0.32569 0.30764 L 0.32569 0.22338 L 0.35781 0.21829 L 0.35798 0.52477 L 0.29826 0.52477 L 0.29826 0.57824 L 0.35798 0.57824 L 0.43229 0.57639 L 0.43229 0.52268 L 0.37239 0.52477 L 0.37222 0.21829 L 0.40607 0.21829 L 0.40781 0.23009 L 0.41093 0.30208 L 0.43836 0.3 L 0.43541 0.26875 L 0.66128 0.26875 L 0.66128 0.1162 L 0.72899 0.1162 " pathEditMode="relative" rAng="0" ptsTypes="ffAAAAAAAAAAAAAAAAAAAAAAAAAAAAAAA">
                                      <p:cBhvr>
                                        <p:cTn id="6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00" y="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301 C 0.06961 0.00069 0.04288 0.00093 0.0868 0.00093 " pathEditMode="relative" ptsTypes="fA"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121 0.0338 -0.00486 0.06528 1.66667E-6 0.09885 C 0.01407 0.09815 0.02795 0.09792 0.04202 0.09676 C 0.05816 0.09537 0.06719 0.09028 0.08559 0.09028 " pathEditMode="relative" ptsTypes="fff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C -0.00347 -0.03773 -0.01146 -0.08333 -0.00156 -0.12037 C -0.00035 -0.14167 0.00156 -0.16157 0.00156 -0.18287 L -0.17101 -0.18495 L -0.17101 -0.24097 " pathEditMode="relative" ptsTypes="ffA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291" y="1752601"/>
            <a:ext cx="97538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 algn="just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Panrong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Yin,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Linye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Zhao,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Lexing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Huang and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Jianhua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Tao,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Expressive Face Animation Synthesis based on Dynamic Mapping Method”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Published at National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Laborotary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of Pattern Recognition , Springer-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Berlin Heidelberg 2011.</a:t>
            </a:r>
          </a:p>
          <a:p>
            <a:pPr marL="346075" indent="-346075" algn="just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[2]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Site 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www. affect.media.mit.edu</a:t>
            </a:r>
          </a:p>
          <a:p>
            <a:pPr marL="346075" indent="-346075" algn="just"/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[3]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DAVID BENYON 2010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Designing Interactive Systems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- A Comprehensive guide to HCI and interaction design 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Addison Wesley-Second Edition</a:t>
            </a:r>
            <a:endParaRPr lang="en-US" sz="1600" b="1" i="1" baseline="30000" dirty="0">
              <a:latin typeface="Times New Roman" pitchFamily="18" charset="0"/>
              <a:cs typeface="Times New Roman" pitchFamily="18" charset="0"/>
            </a:endParaRPr>
          </a:p>
          <a:p>
            <a:pPr marL="346075" indent="-346075" algn="just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[4]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Site 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http://www.agent-dysl.eu</a:t>
            </a:r>
          </a:p>
          <a:p>
            <a:pPr marL="346075" indent="-346075" algn="just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[5]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DR. KOSTAS KARPOUZIS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Technology Potential : Affective Computing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”, Image, video and multimedia systems lab, National Technical University of Athens.</a:t>
            </a:r>
          </a:p>
          <a:p>
            <a:pPr marL="346075" indent="-346075" algn="just">
              <a:tabLst>
                <a:tab pos="346075" algn="l"/>
              </a:tabLst>
            </a:pP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[6]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Site 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https://github.com/lfac-pt/Spatiotemporal-Emotional-Mapper-for-Social-Systems</a:t>
            </a:r>
          </a:p>
          <a:p>
            <a:pPr marL="346075" indent="-346075" algn="just"/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[7]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ZHIHONG ZENG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Member, IEEE Computer Society,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MAJA PANTIC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Senior Member, IEEE,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GLENN I. ROISMAN &amp; THOMAS S. HUANG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Fellow, IEEE, “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A Survey of Affect Recognition Methods: 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Audio,Visual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, and Spontaneous Expressions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.</a:t>
            </a:r>
            <a:endParaRPr lang="en-US" sz="16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References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0364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altLang="en-US" b="1" dirty="0" smtClean="0"/>
              <a:t>Interdisciplinary of Affective Computing</a:t>
            </a:r>
            <a:br>
              <a:rPr lang="en-CA" alt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CA" altLang="en-US" b="1" dirty="0" smtClean="0"/>
              <a:t>Computer Science:</a:t>
            </a:r>
            <a:r>
              <a:rPr lang="en-CA" altLang="en-US" dirty="0" smtClean="0"/>
              <a:t> This is the science that involves the study of human emotions and reactions.  </a:t>
            </a:r>
          </a:p>
          <a:p>
            <a:pPr algn="just"/>
            <a:r>
              <a:rPr lang="en-CA" altLang="en-US" b="1" dirty="0" smtClean="0"/>
              <a:t>Electrical Engineering: </a:t>
            </a:r>
            <a:r>
              <a:rPr lang="en-CA" altLang="en-US" dirty="0" smtClean="0"/>
              <a:t>It is a field of engineering, which allows us to develop digital models which deals with the collection of data from human, making use of sensors and smart devices.</a:t>
            </a:r>
          </a:p>
          <a:p>
            <a:pPr algn="just"/>
            <a:r>
              <a:rPr lang="en-CA" altLang="en-US" b="1" dirty="0" smtClean="0"/>
              <a:t>Psychology: </a:t>
            </a:r>
            <a:r>
              <a:rPr lang="en-CA" altLang="en-US" dirty="0" smtClean="0"/>
              <a:t>This is the science that involves the study of human emotions and reactions.  </a:t>
            </a:r>
          </a:p>
          <a:p>
            <a:pPr algn="just"/>
            <a:r>
              <a:rPr lang="en-CA" altLang="en-US" b="1" dirty="0" smtClean="0"/>
              <a:t>Biology: </a:t>
            </a:r>
            <a:r>
              <a:rPr lang="en-CA" altLang="en-US" dirty="0" smtClean="0"/>
              <a:t>This science studies human organs and how we can detect emotions from them (e.g. Heart Rate)</a:t>
            </a:r>
          </a:p>
          <a:p>
            <a:endParaRPr lang="en-CA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Affective Signal (1/2)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altLang="en-US" dirty="0" smtClean="0"/>
              <a:t>An affective signal is the response to the different situations we experiment in our environment and they play an important role in the decision-making process and solving problems as well.</a:t>
            </a:r>
          </a:p>
          <a:p>
            <a:pPr marL="0" indent="0">
              <a:buNone/>
            </a:pPr>
            <a:endParaRPr lang="en-CA" altLang="en-US" dirty="0" smtClean="0"/>
          </a:p>
          <a:p>
            <a:r>
              <a:rPr lang="it-IT" altLang="en-US" dirty="0" smtClean="0"/>
              <a:t>This is </a:t>
            </a:r>
            <a:r>
              <a:rPr lang="it-IT" altLang="en-US" dirty="0"/>
              <a:t>of relatively short duration, and will fall below a level of perceptibility unless it is </a:t>
            </a:r>
            <a:r>
              <a:rPr lang="it-IT" altLang="en-US" dirty="0" smtClean="0"/>
              <a:t>re-activated [</a:t>
            </a:r>
            <a:r>
              <a:rPr lang="it-IT" altLang="en-US" dirty="0"/>
              <a:t>Picard, 1997</a:t>
            </a:r>
            <a:r>
              <a:rPr lang="it-IT" altLang="en-US" dirty="0" smtClean="0"/>
              <a:t>].</a:t>
            </a:r>
            <a:endParaRPr lang="en-CA" altLang="en-US" dirty="0" smtClean="0"/>
          </a:p>
          <a:p>
            <a:endParaRPr lang="en-CA" altLang="en-US" dirty="0" smtClean="0"/>
          </a:p>
          <a:p>
            <a:pPr>
              <a:lnSpc>
                <a:spcPct val="80000"/>
              </a:lnSpc>
            </a:pPr>
            <a:r>
              <a:rPr lang="en-CA" altLang="en-US" dirty="0" smtClean="0"/>
              <a:t>An affective signal has two components [</a:t>
            </a:r>
            <a:r>
              <a:rPr lang="es-MX" altLang="en-US" dirty="0" err="1" smtClean="0"/>
              <a:t>Damasio</a:t>
            </a:r>
            <a:r>
              <a:rPr lang="es-MX" altLang="en-US" dirty="0" smtClean="0"/>
              <a:t>, 1994</a:t>
            </a:r>
            <a:r>
              <a:rPr lang="en-CA" altLang="en-US" dirty="0" smtClean="0"/>
              <a:t>]:</a:t>
            </a:r>
          </a:p>
          <a:p>
            <a:pPr lvl="1">
              <a:lnSpc>
                <a:spcPct val="80000"/>
              </a:lnSpc>
            </a:pPr>
            <a:r>
              <a:rPr lang="en-CA" altLang="en-US" dirty="0" smtClean="0"/>
              <a:t>Mental component (cognitive)</a:t>
            </a:r>
          </a:p>
          <a:p>
            <a:pPr lvl="1">
              <a:lnSpc>
                <a:spcPct val="80000"/>
              </a:lnSpc>
            </a:pPr>
            <a:r>
              <a:rPr lang="en-CA" altLang="en-US" dirty="0" smtClean="0"/>
              <a:t>Physical component (body)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6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56" y="28256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Affective Signal </a:t>
            </a:r>
            <a:r>
              <a:rPr lang="en-US" sz="4000" b="1" dirty="0" smtClean="0"/>
              <a:t>(2/2</a:t>
            </a:r>
            <a:r>
              <a:rPr lang="en-US" sz="4000" b="1" dirty="0"/>
              <a:t>) </a:t>
            </a:r>
          </a:p>
        </p:txBody>
      </p:sp>
      <p:sp>
        <p:nvSpPr>
          <p:cNvPr id="18" name="4 CuadroTexto"/>
          <p:cNvSpPr txBox="1"/>
          <p:nvPr/>
        </p:nvSpPr>
        <p:spPr>
          <a:xfrm>
            <a:off x="2289787" y="1754071"/>
            <a:ext cx="1584325" cy="92333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 err="1" smtClean="0">
                <a:latin typeface="+mn-lt"/>
                <a:cs typeface="+mn-cs"/>
              </a:rPr>
              <a:t>Affective</a:t>
            </a:r>
            <a:r>
              <a:rPr lang="es-MX" dirty="0" smtClean="0">
                <a:latin typeface="+mn-lt"/>
                <a:cs typeface="+mn-cs"/>
              </a:rPr>
              <a:t> </a:t>
            </a:r>
            <a:r>
              <a:rPr lang="es-MX" dirty="0" err="1" smtClean="0">
                <a:latin typeface="+mn-lt"/>
                <a:cs typeface="+mn-cs"/>
              </a:rPr>
              <a:t>Signals</a:t>
            </a:r>
            <a:r>
              <a:rPr lang="es-MX" dirty="0" smtClean="0">
                <a:latin typeface="+mn-lt"/>
                <a:cs typeface="+mn-cs"/>
              </a:rPr>
              <a:t> (EMOTIONS)</a:t>
            </a:r>
            <a:endParaRPr lang="es-MX" dirty="0">
              <a:latin typeface="+mn-lt"/>
              <a:cs typeface="+mn-cs"/>
            </a:endParaRPr>
          </a:p>
        </p:txBody>
      </p:sp>
      <p:sp>
        <p:nvSpPr>
          <p:cNvPr id="19" name="5 CuadroTexto"/>
          <p:cNvSpPr txBox="1"/>
          <p:nvPr/>
        </p:nvSpPr>
        <p:spPr>
          <a:xfrm>
            <a:off x="2289787" y="3144239"/>
            <a:ext cx="1439863" cy="369888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n-lt"/>
                <a:cs typeface="+mn-cs"/>
              </a:rPr>
              <a:t>PRIMARY</a:t>
            </a:r>
          </a:p>
        </p:txBody>
      </p:sp>
      <p:sp>
        <p:nvSpPr>
          <p:cNvPr id="20" name="6 CuadroTexto"/>
          <p:cNvSpPr txBox="1"/>
          <p:nvPr/>
        </p:nvSpPr>
        <p:spPr>
          <a:xfrm>
            <a:off x="2192952" y="3950903"/>
            <a:ext cx="1727200" cy="36988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>
                <a:latin typeface="+mn-lt"/>
                <a:cs typeface="+mn-cs"/>
              </a:rPr>
              <a:t>SECONDARY</a:t>
            </a:r>
          </a:p>
        </p:txBody>
      </p:sp>
      <p:cxnSp>
        <p:nvCxnSpPr>
          <p:cNvPr id="21" name="14 Conector angular"/>
          <p:cNvCxnSpPr>
            <a:stCxn id="18" idx="1"/>
            <a:endCxn id="19" idx="1"/>
          </p:cNvCxnSpPr>
          <p:nvPr/>
        </p:nvCxnSpPr>
        <p:spPr>
          <a:xfrm rot="10800000" flipV="1">
            <a:off x="2289787" y="2215735"/>
            <a:ext cx="12700" cy="1113447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18 Conector recto de flecha"/>
          <p:cNvCxnSpPr/>
          <p:nvPr/>
        </p:nvCxnSpPr>
        <p:spPr>
          <a:xfrm>
            <a:off x="2594254" y="3514127"/>
            <a:ext cx="46833" cy="436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3 CuadroTexto"/>
          <p:cNvSpPr txBox="1"/>
          <p:nvPr/>
        </p:nvSpPr>
        <p:spPr>
          <a:xfrm>
            <a:off x="5056006" y="1976227"/>
            <a:ext cx="3816350" cy="6461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/>
              <a:t>Occurred as a direct consequence of encountering some kind of event.</a:t>
            </a:r>
            <a:endParaRPr lang="es-MX" altLang="en-US"/>
          </a:p>
        </p:txBody>
      </p:sp>
      <p:cxnSp>
        <p:nvCxnSpPr>
          <p:cNvPr id="24" name="25 Conector angular"/>
          <p:cNvCxnSpPr>
            <a:stCxn id="19" idx="3"/>
            <a:endCxn id="23" idx="1"/>
          </p:cNvCxnSpPr>
          <p:nvPr/>
        </p:nvCxnSpPr>
        <p:spPr>
          <a:xfrm flipV="1">
            <a:off x="3729650" y="2299283"/>
            <a:ext cx="1326356" cy="10299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7 CuadroTexto"/>
          <p:cNvSpPr txBox="1"/>
          <p:nvPr/>
        </p:nvSpPr>
        <p:spPr>
          <a:xfrm>
            <a:off x="4695643" y="2839827"/>
            <a:ext cx="4826000" cy="353853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Cause a detectable physical response in the body:</a:t>
            </a:r>
          </a:p>
          <a:p>
            <a:r>
              <a:rPr lang="en-US" altLang="en-US" sz="1600" b="1" i="1"/>
              <a:t>Fear</a:t>
            </a:r>
            <a:r>
              <a:rPr lang="en-US" altLang="en-US" sz="1600"/>
              <a:t>  a heightened heartbeat, increased “flinch” response, and increased and muscle tension.</a:t>
            </a:r>
            <a:endParaRPr lang="en-US" altLang="en-US" sz="1600" u="sng"/>
          </a:p>
          <a:p>
            <a:pPr algn="just"/>
            <a:r>
              <a:rPr lang="en-US" altLang="en-US" sz="1600" b="1" i="1"/>
              <a:t>Anger </a:t>
            </a:r>
            <a:r>
              <a:rPr lang="en-US" altLang="en-US" sz="1600"/>
              <a:t>based on sensation, seems  indistinguishable from fear. </a:t>
            </a:r>
          </a:p>
          <a:p>
            <a:pPr algn="just"/>
            <a:r>
              <a:rPr lang="en-US" altLang="en-US" sz="1600" b="1" i="1"/>
              <a:t>Happiness</a:t>
            </a:r>
            <a:r>
              <a:rPr lang="en-US" altLang="en-US" sz="1600"/>
              <a:t> is often felt as an expansive or swelling feeling in the chest and the sensation of lightness or buoyancy, </a:t>
            </a:r>
          </a:p>
          <a:p>
            <a:pPr algn="just"/>
            <a:r>
              <a:rPr lang="en-US" altLang="en-US" sz="1600" b="1" i="1"/>
              <a:t>Sadness</a:t>
            </a:r>
            <a:r>
              <a:rPr lang="en-US" altLang="en-US" sz="1600" b="1"/>
              <a:t>  </a:t>
            </a:r>
            <a:r>
              <a:rPr lang="en-US" altLang="en-US" sz="1600"/>
              <a:t>feeling of tightness in the throat and eyes, and relaxation in the arms and legs. </a:t>
            </a:r>
          </a:p>
          <a:p>
            <a:pPr algn="just"/>
            <a:r>
              <a:rPr lang="en-US" altLang="en-US" sz="1600" b="1" i="1"/>
              <a:t>Shame</a:t>
            </a:r>
            <a:r>
              <a:rPr lang="en-US" altLang="en-US" sz="1600"/>
              <a:t> can be felt as heat in the upper chest and face. </a:t>
            </a:r>
          </a:p>
          <a:p>
            <a:pPr algn="just"/>
            <a:r>
              <a:rPr lang="en-US" altLang="en-US" sz="1600" b="1" i="1"/>
              <a:t>Desire</a:t>
            </a:r>
            <a:r>
              <a:rPr lang="en-US" altLang="en-US" sz="1600"/>
              <a:t> can be accompanied by a dry throat, heavy breathing, and increased heart rate. </a:t>
            </a:r>
          </a:p>
          <a:p>
            <a:endParaRPr lang="es-MX" altLang="en-US" sz="1600"/>
          </a:p>
        </p:txBody>
      </p:sp>
      <p:cxnSp>
        <p:nvCxnSpPr>
          <p:cNvPr id="26" name="44 Forma"/>
          <p:cNvCxnSpPr>
            <a:endCxn id="25" idx="1"/>
          </p:cNvCxnSpPr>
          <p:nvPr/>
        </p:nvCxnSpPr>
        <p:spPr>
          <a:xfrm rot="16200000" flipH="1">
            <a:off x="3882844" y="3797089"/>
            <a:ext cx="1338262" cy="2873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49 Conector recto"/>
          <p:cNvCxnSpPr>
            <a:endCxn id="31" idx="0"/>
          </p:cNvCxnSpPr>
          <p:nvPr/>
        </p:nvCxnSpPr>
        <p:spPr>
          <a:xfrm rot="5400000">
            <a:off x="2081030" y="5265527"/>
            <a:ext cx="1819275" cy="381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45 CuadroTexto"/>
          <p:cNvSpPr txBox="1">
            <a:spLocks noChangeArrowheads="1"/>
          </p:cNvSpPr>
          <p:nvPr/>
        </p:nvSpPr>
        <p:spPr bwMode="auto">
          <a:xfrm>
            <a:off x="1744481" y="4711489"/>
            <a:ext cx="2376487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/>
              <a:t>Can be caused directly by primary emotions  or come from a cognitive process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98481" y="6194214"/>
            <a:ext cx="1944687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ex. Embarrassment</a:t>
            </a:r>
          </a:p>
        </p:txBody>
      </p:sp>
    </p:spTree>
    <p:extLst>
      <p:ext uri="{BB962C8B-B14F-4D97-AF65-F5344CB8AC3E}">
        <p14:creationId xmlns:p14="http://schemas.microsoft.com/office/powerpoint/2010/main" val="89514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it-IT" altLang="en-US" sz="4000" b="1" dirty="0"/>
              <a:t>Properties of </a:t>
            </a:r>
            <a:r>
              <a:rPr lang="it-IT" altLang="en-US" sz="4000" b="1" dirty="0" smtClean="0"/>
              <a:t>Affective Signals</a:t>
            </a:r>
            <a:r>
              <a:rPr lang="it-IT" altLang="en-US" sz="4000" b="1" dirty="0"/>
              <a:t/>
            </a:r>
            <a:br>
              <a:rPr lang="it-IT" altLang="en-US" sz="4000" b="1" dirty="0"/>
            </a:br>
            <a:endParaRPr lang="it-IT" altLang="en-US" sz="4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22290" y="14263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endParaRPr lang="it-IT" altLang="en-US" dirty="0" smtClean="0"/>
          </a:p>
          <a:p>
            <a:r>
              <a:rPr lang="it-IT" altLang="en-US" dirty="0" smtClean="0"/>
              <a:t>Temperament and personality </a:t>
            </a:r>
            <a:r>
              <a:rPr lang="it-IT" altLang="en-US" dirty="0"/>
              <a:t>influences (influence emotion activation and </a:t>
            </a:r>
            <a:r>
              <a:rPr lang="it-IT" altLang="en-US" dirty="0" smtClean="0"/>
              <a:t>response)</a:t>
            </a:r>
            <a:endParaRPr lang="it-IT" altLang="en-US" dirty="0"/>
          </a:p>
          <a:p>
            <a:r>
              <a:rPr lang="it-IT" altLang="en-US" dirty="0" smtClean="0"/>
              <a:t>Non-linearity (</a:t>
            </a:r>
            <a:r>
              <a:rPr lang="it-IT" altLang="en-US" dirty="0"/>
              <a:t>emotional system is non-linear</a:t>
            </a:r>
            <a:r>
              <a:rPr lang="it-IT" altLang="en-US" dirty="0" smtClean="0"/>
              <a:t>)</a:t>
            </a:r>
            <a:endParaRPr lang="it-IT" altLang="en-US" dirty="0"/>
          </a:p>
          <a:p>
            <a:r>
              <a:rPr lang="it-IT" altLang="en-US" dirty="0" smtClean="0"/>
              <a:t>Time-invariance (</a:t>
            </a:r>
            <a:r>
              <a:rPr lang="it-IT" altLang="en-US" dirty="0"/>
              <a:t>independent of time for certain </a:t>
            </a:r>
            <a:r>
              <a:rPr lang="it-IT" altLang="en-US" dirty="0" smtClean="0"/>
              <a:t>durations)</a:t>
            </a:r>
            <a:endParaRPr lang="it-IT" altLang="en-US" dirty="0"/>
          </a:p>
          <a:p>
            <a:r>
              <a:rPr lang="it-IT" altLang="en-US" dirty="0" smtClean="0"/>
              <a:t>Activation (</a:t>
            </a:r>
            <a:r>
              <a:rPr lang="it-IT" altLang="en-US" dirty="0"/>
              <a:t>Not all inputs can activate an </a:t>
            </a:r>
            <a:r>
              <a:rPr lang="it-IT" altLang="en-US" dirty="0" smtClean="0"/>
              <a:t>emotion)</a:t>
            </a:r>
          </a:p>
          <a:p>
            <a:r>
              <a:rPr lang="it-IT" altLang="en-US" dirty="0"/>
              <a:t>Saturation (response </a:t>
            </a:r>
            <a:r>
              <a:rPr lang="it-IT" altLang="en-US" dirty="0" smtClean="0"/>
              <a:t>will </a:t>
            </a:r>
            <a:r>
              <a:rPr lang="it-IT" altLang="en-US" dirty="0"/>
              <a:t>no longer </a:t>
            </a:r>
            <a:r>
              <a:rPr lang="it-IT" altLang="en-US" dirty="0" smtClean="0"/>
              <a:t>increase)</a:t>
            </a:r>
          </a:p>
          <a:p>
            <a:r>
              <a:rPr lang="it-IT" altLang="en-US" dirty="0"/>
              <a:t>Cognitive and physical </a:t>
            </a:r>
            <a:r>
              <a:rPr lang="it-IT" altLang="en-US" dirty="0" smtClean="0"/>
              <a:t>feedback</a:t>
            </a:r>
          </a:p>
          <a:p>
            <a:r>
              <a:rPr lang="it-IT" altLang="en-US" dirty="0"/>
              <a:t>Background mood</a:t>
            </a:r>
          </a:p>
          <a:p>
            <a:pPr marL="0" indent="0">
              <a:buNone/>
            </a:pPr>
            <a:endParaRPr lang="it-IT" altLang="en-US" dirty="0"/>
          </a:p>
          <a:p>
            <a:endParaRPr lang="it-IT" altLang="en-US" dirty="0" smtClean="0"/>
          </a:p>
          <a:p>
            <a:endParaRPr lang="it-I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97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610803" y="257026"/>
            <a:ext cx="8929687" cy="928688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4000" b="1" dirty="0" err="1"/>
              <a:t>Where</a:t>
            </a:r>
            <a:r>
              <a:rPr lang="it-IT" altLang="en-US" sz="4000" b="1" dirty="0"/>
              <a:t> </a:t>
            </a:r>
            <a:r>
              <a:rPr lang="it-IT" altLang="en-US" sz="4000" b="1" dirty="0" smtClean="0"/>
              <a:t>the </a:t>
            </a:r>
            <a:r>
              <a:rPr lang="it-IT" altLang="en-US" sz="4000" b="1" dirty="0" err="1" smtClean="0"/>
              <a:t>Affective</a:t>
            </a:r>
            <a:r>
              <a:rPr lang="it-IT" altLang="en-US" sz="4000" b="1" dirty="0" smtClean="0"/>
              <a:t> </a:t>
            </a:r>
            <a:r>
              <a:rPr lang="it-IT" altLang="en-US" sz="4000" b="1" dirty="0" err="1" smtClean="0"/>
              <a:t>Signals</a:t>
            </a:r>
            <a:r>
              <a:rPr lang="it-IT" altLang="en-US" sz="4000" b="1" dirty="0" smtClean="0"/>
              <a:t> come </a:t>
            </a:r>
            <a:r>
              <a:rPr lang="it-IT" altLang="en-US" sz="4000" b="1" dirty="0"/>
              <a:t>from?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603160" y="1277625"/>
            <a:ext cx="11309797" cy="5054600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Speech</a:t>
            </a:r>
          </a:p>
          <a:p>
            <a:pPr eaLnBrk="1" hangingPunct="1"/>
            <a:r>
              <a:rPr lang="it-IT" altLang="en-US" dirty="0" err="1" smtClean="0"/>
              <a:t>Facial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expression</a:t>
            </a:r>
            <a:endParaRPr lang="it-IT" altLang="en-US" dirty="0"/>
          </a:p>
          <a:p>
            <a:pPr eaLnBrk="1" hangingPunct="1"/>
            <a:r>
              <a:rPr lang="it-IT" altLang="en-US" dirty="0" smtClean="0"/>
              <a:t>Body </a:t>
            </a:r>
            <a:r>
              <a:rPr lang="it-IT" altLang="en-US" dirty="0" err="1" smtClean="0"/>
              <a:t>movement</a:t>
            </a:r>
            <a:r>
              <a:rPr lang="it-IT" altLang="en-US" dirty="0" smtClean="0"/>
              <a:t> and </a:t>
            </a:r>
            <a:r>
              <a:rPr lang="it-IT" altLang="en-US" dirty="0" err="1" smtClean="0"/>
              <a:t>gesture</a:t>
            </a:r>
            <a:endParaRPr lang="it-IT" altLang="en-US" dirty="0" smtClean="0"/>
          </a:p>
          <a:p>
            <a:pPr eaLnBrk="1" hangingPunct="1"/>
            <a:r>
              <a:rPr lang="it-IT" altLang="en-US" dirty="0" err="1" smtClean="0"/>
              <a:t>Bio</a:t>
            </a:r>
            <a:r>
              <a:rPr lang="it-IT" altLang="en-US" dirty="0" smtClean="0"/>
              <a:t>-feedback</a:t>
            </a:r>
          </a:p>
          <a:p>
            <a:pPr eaLnBrk="1" hangingPunct="1"/>
            <a:r>
              <a:rPr lang="en-US" altLang="en-US" dirty="0" smtClean="0"/>
              <a:t>N</a:t>
            </a:r>
            <a:r>
              <a:rPr lang="it-IT" altLang="en-US" dirty="0" smtClean="0"/>
              <a:t>euro-feedback</a:t>
            </a:r>
          </a:p>
          <a:p>
            <a:pPr eaLnBrk="1" hangingPunct="1"/>
            <a:r>
              <a:rPr lang="it-IT" altLang="en-US" dirty="0" smtClean="0"/>
              <a:t>Social </a:t>
            </a:r>
            <a:r>
              <a:rPr lang="it-IT" altLang="en-US" dirty="0" err="1" smtClean="0"/>
              <a:t>parameters</a:t>
            </a:r>
            <a:r>
              <a:rPr lang="it-IT" altLang="en-US" dirty="0" smtClean="0"/>
              <a:t> (from </a:t>
            </a:r>
            <a:r>
              <a:rPr lang="it-IT" altLang="en-US" dirty="0" err="1" smtClean="0"/>
              <a:t>analysis</a:t>
            </a:r>
            <a:r>
              <a:rPr lang="it-IT" altLang="en-US" dirty="0" smtClean="0"/>
              <a:t> of social media)</a:t>
            </a:r>
          </a:p>
        </p:txBody>
      </p:sp>
    </p:spTree>
    <p:extLst>
      <p:ext uri="{BB962C8B-B14F-4D97-AF65-F5344CB8AC3E}">
        <p14:creationId xmlns:p14="http://schemas.microsoft.com/office/powerpoint/2010/main" val="260439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Affective Functions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a Computer to be Affective should have at least one of the following functions: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Recognizing Emotion.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Expressing Emotion.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Having Emotion.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1257</Words>
  <Application>Microsoft Macintosh PowerPoint</Application>
  <PresentationFormat>Custom</PresentationFormat>
  <Paragraphs>165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Role of Affective Computing in Computer Games</vt:lpstr>
      <vt:lpstr>Outline</vt:lpstr>
      <vt:lpstr>Affective Computing  </vt:lpstr>
      <vt:lpstr>Interdisciplinary of Affective Computing </vt:lpstr>
      <vt:lpstr>Affective Signal (1/2) </vt:lpstr>
      <vt:lpstr>Affective Signal (2/2) </vt:lpstr>
      <vt:lpstr>Properties of Affective Signals </vt:lpstr>
      <vt:lpstr>Where the Affective Signals come from?</vt:lpstr>
      <vt:lpstr>Affective Functions</vt:lpstr>
      <vt:lpstr>Functions- Recognizing Emotion.</vt:lpstr>
      <vt:lpstr>Functions- Expressing Emotion.</vt:lpstr>
      <vt:lpstr>PowerPoint Presentation</vt:lpstr>
      <vt:lpstr>Functions- Having Emotion </vt:lpstr>
      <vt:lpstr>How to model Affective Signals?</vt:lpstr>
      <vt:lpstr>Affection Recognition</vt:lpstr>
      <vt:lpstr>Affection Recognition Method Speech Recognition Architecture</vt:lpstr>
      <vt:lpstr>Affection Recognition Method Facial Expression</vt:lpstr>
      <vt:lpstr>Affection Recognition Method Gesture / Body Motion</vt:lpstr>
      <vt:lpstr>Affection Recognition Method Bio-feedback</vt:lpstr>
      <vt:lpstr>Affection Recognition Method Neuro-feedback (1/2)</vt:lpstr>
      <vt:lpstr>Affection Recognition Method Neuro-feedback (2/2)</vt:lpstr>
      <vt:lpstr>Difficulties in Automatic Emotion Classification </vt:lpstr>
      <vt:lpstr>Affective Games</vt:lpstr>
      <vt:lpstr>What do it does?</vt:lpstr>
      <vt:lpstr>PowerPoint Presentation</vt:lpstr>
      <vt:lpstr>PowerPoint Presentation</vt:lpstr>
      <vt:lpstr>PowerPoint Presentation</vt:lpstr>
      <vt:lpstr>PowerPoint Presentation</vt:lpstr>
      <vt:lpstr>Our Research- Intelligent Education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saeid pourroostaei ardakani</cp:lastModifiedBy>
  <cp:revision>31</cp:revision>
  <dcterms:created xsi:type="dcterms:W3CDTF">2015-11-30T11:27:05Z</dcterms:created>
  <dcterms:modified xsi:type="dcterms:W3CDTF">2016-12-09T19:33:07Z</dcterms:modified>
</cp:coreProperties>
</file>